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6"/>
  </p:notesMasterIdLst>
  <p:sldIdLst>
    <p:sldId id="285" r:id="rId3"/>
    <p:sldId id="294" r:id="rId4"/>
    <p:sldId id="292" r:id="rId5"/>
    <p:sldId id="295" r:id="rId6"/>
    <p:sldId id="286" r:id="rId7"/>
    <p:sldId id="296" r:id="rId8"/>
    <p:sldId id="277" r:id="rId9"/>
    <p:sldId id="278" r:id="rId10"/>
    <p:sldId id="288" r:id="rId11"/>
    <p:sldId id="287" r:id="rId12"/>
    <p:sldId id="289" r:id="rId13"/>
    <p:sldId id="284" r:id="rId14"/>
    <p:sldId id="279" r:id="rId15"/>
    <p:sldId id="280" r:id="rId16"/>
    <p:sldId id="281" r:id="rId17"/>
    <p:sldId id="282" r:id="rId18"/>
    <p:sldId id="297" r:id="rId19"/>
    <p:sldId id="298" r:id="rId20"/>
    <p:sldId id="299" r:id="rId21"/>
    <p:sldId id="291" r:id="rId22"/>
    <p:sldId id="293" r:id="rId23"/>
    <p:sldId id="290" r:id="rId24"/>
    <p:sldId id="283" r:id="rId25"/>
  </p:sldIdLst>
  <p:sldSz cx="9144000" cy="6858000" type="screen4x3"/>
  <p:notesSz cx="6735763" cy="9866313"/>
  <p:defaultTextStyle>
    <a:defPPr>
      <a:defRPr lang="ja-JP"/>
    </a:defPPr>
    <a:lvl1pPr marL="0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34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D661758C-91E3-49E1-95CE-206BE6A0FF27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54" tIns="45327" rIns="90654" bIns="45327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289A8E6A-04F3-4125-B263-525908B6572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4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0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2" indent="0" algn="ctr">
              <a:buNone/>
              <a:defRPr sz="1200"/>
            </a:lvl6pPr>
            <a:lvl7pPr marL="2057391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8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361B-5ACD-4551-88C8-41C3F950DC23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2CAD-A0DB-425F-88A0-79227DE5F5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52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B86C-F06D-4388-BDA8-EC62A242247F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A173-B407-4336-BC24-21C180F639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869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CF5C-BFF0-49E5-91A2-54CDEAADC8A0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16F6-BA15-4E51-B13B-D424EF8B22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757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25AE-F434-40B7-A50D-0B19A17E50B2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F02B-6297-4BB0-9D19-0E6066A760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571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0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0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7057-19E6-4C65-BA35-7C02C227263E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C085-85BC-49A0-9CF3-AA5170871D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70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8223-F6E4-4B3C-B47A-785E59BEDC4C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37C3-1C4A-465B-B69B-6FF81D0243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535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7C4F-FDBC-4E77-88B4-F8C738BD9F4E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6450-BDD1-4EC4-B033-04ED601D3F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116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00"/>
            </a:lvl2pPr>
            <a:lvl3pPr marL="685797" indent="0">
              <a:buNone/>
              <a:defRPr sz="900"/>
            </a:lvl3pPr>
            <a:lvl4pPr marL="1028696" indent="0">
              <a:buNone/>
              <a:defRPr sz="800"/>
            </a:lvl4pPr>
            <a:lvl5pPr marL="1371594" indent="0">
              <a:buNone/>
              <a:defRPr sz="800"/>
            </a:lvl5pPr>
            <a:lvl6pPr marL="1714492" indent="0">
              <a:buNone/>
              <a:defRPr sz="800"/>
            </a:lvl6pPr>
            <a:lvl7pPr marL="2057391" indent="0">
              <a:buNone/>
              <a:defRPr sz="800"/>
            </a:lvl7pPr>
            <a:lvl8pPr marL="2400290" indent="0">
              <a:buNone/>
              <a:defRPr sz="800"/>
            </a:lvl8pPr>
            <a:lvl9pPr marL="2743188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7372-191B-4A75-BF63-04EEC98AEE92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5990-B62F-4C13-9F50-C43A01EB60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36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6" indent="0">
              <a:buNone/>
              <a:defRPr sz="1500"/>
            </a:lvl4pPr>
            <a:lvl5pPr marL="1371594" indent="0">
              <a:buNone/>
              <a:defRPr sz="1500"/>
            </a:lvl5pPr>
            <a:lvl6pPr marL="1714492" indent="0">
              <a:buNone/>
              <a:defRPr sz="1500"/>
            </a:lvl6pPr>
            <a:lvl7pPr marL="2057391" indent="0">
              <a:buNone/>
              <a:defRPr sz="1500"/>
            </a:lvl7pPr>
            <a:lvl8pPr marL="2400290" indent="0">
              <a:buNone/>
              <a:defRPr sz="1500"/>
            </a:lvl8pPr>
            <a:lvl9pPr marL="2743188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00"/>
            </a:lvl2pPr>
            <a:lvl3pPr marL="685797" indent="0">
              <a:buNone/>
              <a:defRPr sz="900"/>
            </a:lvl3pPr>
            <a:lvl4pPr marL="1028696" indent="0">
              <a:buNone/>
              <a:defRPr sz="800"/>
            </a:lvl4pPr>
            <a:lvl5pPr marL="1371594" indent="0">
              <a:buNone/>
              <a:defRPr sz="800"/>
            </a:lvl5pPr>
            <a:lvl6pPr marL="1714492" indent="0">
              <a:buNone/>
              <a:defRPr sz="800"/>
            </a:lvl6pPr>
            <a:lvl7pPr marL="2057391" indent="0">
              <a:buNone/>
              <a:defRPr sz="800"/>
            </a:lvl7pPr>
            <a:lvl8pPr marL="2400290" indent="0">
              <a:buNone/>
              <a:defRPr sz="800"/>
            </a:lvl8pPr>
            <a:lvl9pPr marL="2743188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EC84-C4AD-4BBD-9A1B-D23CD6A8B067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EA6F-6B4E-4DF6-9090-0FFF4771F5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097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01E9-7CFE-4951-9F35-1E2877274564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0A48-ECC0-42C6-B1E6-43EB271536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50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CB30-D35B-4E05-8C64-12D95FF26EFD}" type="datetimeFigureOut">
              <a:rPr lang="ja-JP" altLang="en-US"/>
              <a:pPr>
                <a:defRPr/>
              </a:pPr>
              <a:t>2017/6/30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EC69-8531-4908-8760-D748E1F063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796E-0DDF-40A2-8AB0-1D1B60AFA09C}" type="datetimeFigureOut">
              <a:rPr kumimoji="1" lang="ja-JP" altLang="en-US" smtClean="0"/>
              <a:pPr/>
              <a:t>2017/6/30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B47E-52F8-42CB-90FF-4BAA9968F9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353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428" y="365001"/>
            <a:ext cx="7887146" cy="13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428" y="1826122"/>
            <a:ext cx="7887146" cy="43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427" y="6356821"/>
            <a:ext cx="2057176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eaLnBrk="1">
              <a:defRPr kumimoji="1" sz="8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A0BBD4-AA86-498A-8035-7E689307289B}" type="datetimeFigureOut">
              <a:rPr lang="ja-JP" altLang="en-US">
                <a:latin typeface="Helvetica Light" charset="0"/>
                <a:sym typeface="Helvetica Light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2017/6/30</a:t>
            </a:fld>
            <a:endParaRPr lang="ja-JP" altLang="en-US">
              <a:latin typeface="Helvetica Light" charset="0"/>
              <a:sym typeface="Helvetica Light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9397" y="6356821"/>
            <a:ext cx="3085207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ctr" eaLnBrk="1">
              <a:defRPr kumimoji="1" sz="800">
                <a:solidFill>
                  <a:srgbClr val="898989"/>
                </a:solidFill>
                <a:ea typeface="ＭＳ Ｐゴシック" panose="020B0600070205080204" pitchFamily="50" charset="-128"/>
              </a:defRPr>
            </a:lvl1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latin typeface="Helvetica Light" charset="0"/>
              <a:sym typeface="Helvetica Light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8397" y="6356821"/>
            <a:ext cx="2057177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>
              <a:defRPr kumimoji="1" sz="800">
                <a:solidFill>
                  <a:srgbClr val="898989"/>
                </a:solidFill>
                <a:ea typeface="ＭＳ Ｐゴシック" pitchFamily="50" charset="-128"/>
              </a:defRPr>
            </a:lvl1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ACA8B-754B-4130-9F80-D9E82A8FC78B}" type="slidenum">
              <a:rPr lang="ja-JP" altLang="en-US">
                <a:latin typeface="Helvetica Light" charset="0"/>
                <a:sym typeface="Helvetica Light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1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32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32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defTabSz="68532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defTabSz="68532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defTabSz="68532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321457" algn="l" defTabSz="685329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642915" algn="l" defTabSz="685329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964372" algn="l" defTabSz="685329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285829" algn="l" defTabSz="685329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170775" indent="-170775" algn="l" defTabSz="685329" rtl="0" eaLnBrk="0" fontAlgn="base" hangingPunct="0">
        <a:lnSpc>
          <a:spcPct val="90000"/>
        </a:lnSpc>
        <a:spcBef>
          <a:spcPts val="747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39" indent="-170775" algn="l" defTabSz="685329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0" indent="-170775" algn="l" defTabSz="685329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4" indent="-170775" algn="l" defTabSz="685329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9" indent="-170775" algn="l" defTabSz="685329" rtl="0" eaLnBrk="0" fontAlgn="base" hangingPunct="0">
        <a:lnSpc>
          <a:spcPct val="90000"/>
        </a:lnSpc>
        <a:spcBef>
          <a:spcPts val="378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2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9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2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1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0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8" algn="l" defTabSz="685797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/>
          </p:cNvSpPr>
          <p:nvPr/>
        </p:nvSpPr>
        <p:spPr bwMode="auto">
          <a:xfrm>
            <a:off x="260079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1073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051" name="Rectangle 2"/>
          <p:cNvSpPr>
            <a:spLocks/>
          </p:cNvSpPr>
          <p:nvPr/>
        </p:nvSpPr>
        <p:spPr bwMode="auto">
          <a:xfrm>
            <a:off x="1208858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defTabSz="41073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  <a:sym typeface="Helvetica Light" charset="0"/>
            </a:endParaRPr>
          </a:p>
        </p:txBody>
      </p:sp>
      <p:pic>
        <p:nvPicPr>
          <p:cNvPr id="2052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630660" y="1772816"/>
            <a:ext cx="7763805" cy="1520279"/>
          </a:xfrm>
        </p:spPr>
        <p:txBody>
          <a:bodyPr lIns="62503" rIns="62503" anchor="t"/>
          <a:lstStyle/>
          <a:p>
            <a:pPr algn="ctr" defTabSz="914098" eaLnBrk="1" hangingPunct="1">
              <a:defRPr/>
            </a:pPr>
            <a:r>
              <a:rPr lang="ja-JP" alt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  <a:t>中</a:t>
            </a:r>
            <a:r>
              <a:rPr lang="ja-JP" alt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  <a:t>小企業に</a:t>
            </a:r>
            <a:r>
              <a:rPr lang="ja-JP" alt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  <a:t>おける</a:t>
            </a:r>
            <a:r>
              <a:rPr lang="en-US" altLang="ja-JP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  <a:t/>
            </a:r>
            <a:br>
              <a:rPr lang="en-US" altLang="ja-JP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</a:br>
            <a:r>
              <a:rPr lang="ja-JP" alt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sym typeface="Helvetica" panose="020B0604020202020204" pitchFamily="34" charset="0"/>
              </a:rPr>
              <a:t>ダイバーシティ経営の取り組み</a:t>
            </a:r>
            <a:endParaRPr lang="ja-JP" altLang="ja-JP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idx="1"/>
          </p:nvPr>
        </p:nvSpPr>
        <p:spPr>
          <a:xfrm>
            <a:off x="4930471" y="5085184"/>
            <a:ext cx="3392165" cy="1012404"/>
          </a:xfrm>
        </p:spPr>
        <p:txBody>
          <a:bodyPr lIns="62503" rIns="62503"/>
          <a:lstStyle/>
          <a:p>
            <a:pPr marL="0" indent="0" defTabSz="914098" eaLnBrk="1" hangingPunct="1">
              <a:spcBef>
                <a:spcPts val="492"/>
              </a:spcBef>
              <a:buNone/>
            </a:pP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平成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２９年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7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月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14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日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  <a:sym typeface="Helvetica" charset="0"/>
            </a:endParaRPr>
          </a:p>
          <a:p>
            <a:pPr marL="0" indent="0" defTabSz="914098" eaLnBrk="1" hangingPunct="1">
              <a:spcBef>
                <a:spcPts val="492"/>
              </a:spcBef>
              <a:buNone/>
            </a:pP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神奈川県中小企業家同友会</a:t>
            </a:r>
            <a:endParaRPr lang="en-US" altLang="ja-JP" b="1" dirty="0" smtClean="0">
              <a:latin typeface="Meiryo UI" pitchFamily="50" charset="-128"/>
              <a:ea typeface="Meiryo UI" pitchFamily="50" charset="-128"/>
              <a:cs typeface="Meiryo UI" pitchFamily="50" charset="-128"/>
              <a:sym typeface="Helvetica" charset="0"/>
            </a:endParaRPr>
          </a:p>
          <a:p>
            <a:pPr marL="0" indent="0" defTabSz="914098" eaLnBrk="1" hangingPunct="1">
              <a:spcBef>
                <a:spcPts val="492"/>
              </a:spcBef>
              <a:buNone/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ダイバーシティ委員長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　榎本重秋　　　　　　　</a:t>
            </a:r>
          </a:p>
          <a:p>
            <a:pPr marL="0" indent="0" algn="ctr" defTabSz="914098" eaLnBrk="1" hangingPunct="1">
              <a:spcBef>
                <a:spcPts val="492"/>
              </a:spcBef>
              <a:buNone/>
            </a:pP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（ぜんち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共済株式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会社代表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取締役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社長）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Helvetica" charset="0"/>
              </a:rPr>
              <a:t>　</a:t>
            </a:r>
            <a:endParaRPr lang="ja-JP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5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89" y="6314406"/>
            <a:ext cx="2051596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056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91" y="112738"/>
            <a:ext cx="10637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430818" cy="64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72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o.ZENCHI.000\Desktop\20161031_143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no.ZENCHI.000\Desktop\20161031_132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o.ZENCHI.000\Pictures\神奈川同友会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C:\Users\eno.ZENCHI.000\Desktop\駒込祭目線有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5354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1" y="6698"/>
            <a:ext cx="6851303" cy="68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C:\Users\eno\AppData\Local\Microsoft\Windows\Temporary Internet Files\Temporary Internet Files\Content.Outlook\YMBO40OF\IMG_8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C:\Users\eno\AppData\Local\Microsoft\Windows\Temporary Internet Files\Temporary Internet Files\Content.Outlook\YMBO40OF\IMG_8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 txBox="1">
            <a:spLocks/>
          </p:cNvSpPr>
          <p:nvPr/>
        </p:nvSpPr>
        <p:spPr>
          <a:xfrm>
            <a:off x="0" y="2853036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0" y="3283335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ja-JP" altLang="en-US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④川崎にもこんな</a:t>
            </a:r>
            <a:r>
              <a:rPr lang="ja-JP" altLang="en-US" sz="4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会社があります！</a:t>
            </a:r>
          </a:p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43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827584" y="381876"/>
            <a:ext cx="5434044" cy="450259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株式会社スタックス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1563" t="8334" r="3406" b="34367"/>
          <a:stretch/>
        </p:blipFill>
        <p:spPr>
          <a:xfrm>
            <a:off x="511061" y="1916832"/>
            <a:ext cx="6653227" cy="300865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619672" y="1225101"/>
            <a:ext cx="8320717" cy="665702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r>
              <a:rPr lang="ja-JP" altLang="en-US" sz="1900" dirty="0" smtClean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・金属加工　機器生産</a:t>
            </a:r>
            <a:endParaRPr lang="en-US" altLang="ja-JP" sz="19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「検品・梱包撮影」業務に精神障害者を雇用（週</a:t>
            </a:r>
            <a:r>
              <a:rPr lang="en-US" altLang="ja-JP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時間）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eno.ZENCHI.000\Desktop\IMG_2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60" y="3717032"/>
            <a:ext cx="2511803" cy="28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no.ZENCHI.000\Desktop\IMG_22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5504"/>
            <a:ext cx="1728192" cy="23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no.ZENCHI.000\Desktop\IMG_22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45" y="4365104"/>
            <a:ext cx="1425083" cy="19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3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 txBox="1">
            <a:spLocks/>
          </p:cNvSpPr>
          <p:nvPr/>
        </p:nvSpPr>
        <p:spPr>
          <a:xfrm>
            <a:off x="0" y="2853036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0" y="3283335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ja-JP" altLang="en-US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⑤こんな本も出版されています！</a:t>
            </a: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274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" name="タイトル 4"/>
          <p:cNvSpPr txBox="1">
            <a:spLocks/>
          </p:cNvSpPr>
          <p:nvPr/>
        </p:nvSpPr>
        <p:spPr>
          <a:xfrm>
            <a:off x="0" y="3283335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ja-JP" altLang="en-US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①川崎市の未来を考えると</a:t>
            </a:r>
            <a:r>
              <a:rPr lang="en-US" altLang="ja-JP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3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o.ZENCHI.000\Desktop\IMG_2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o.ZENCHI.000\Desktop\IMG_2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cluster.jp/hp/wp-content/uploads/2013/12/phot_hyousidesign201312_01-24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8763"/>
            <a:ext cx="4529138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684213" y="5967413"/>
            <a:ext cx="8094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dirty="0"/>
              <a:t>「組織内マクロ労働生産性改善効果」</a:t>
            </a:r>
          </a:p>
        </p:txBody>
      </p:sp>
      <p:pic>
        <p:nvPicPr>
          <p:cNvPr id="2052" name="Picture 7" descr="http://www.yokohama-cu.ac.jp/interview2/vol12/images/p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8684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260079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1208858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4820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4821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0" y="6314406"/>
            <a:ext cx="2051596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6872" name="テキスト ボックス 9"/>
          <p:cNvSpPr txBox="1">
            <a:spLocks noChangeArrowheads="1"/>
          </p:cNvSpPr>
          <p:nvPr/>
        </p:nvSpPr>
        <p:spPr bwMode="auto">
          <a:xfrm>
            <a:off x="1012405" y="2838526"/>
            <a:ext cx="7086823" cy="7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/>
          <a:p>
            <a:pPr>
              <a:defRPr/>
            </a:pPr>
            <a:r>
              <a:rPr lang="ja-JP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ご清聴ありがとうございました！</a:t>
            </a:r>
          </a:p>
        </p:txBody>
      </p:sp>
      <p:pic>
        <p:nvPicPr>
          <p:cNvPr id="34823" name="図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99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図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71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7" y="3874369"/>
            <a:ext cx="1920999" cy="155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162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260079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1208858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4820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4823" name="図 1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99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図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71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64740" y="381876"/>
            <a:ext cx="5434044" cy="450259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川崎市の未来像は？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8858" y="1225101"/>
            <a:ext cx="8320717" cy="1819864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r>
              <a:rPr lang="ja-JP" altLang="en-US" sz="19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・生産年齢人口 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 </a:t>
            </a:r>
            <a:r>
              <a:rPr lang="en-US" altLang="ja-JP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37(2025)</a:t>
            </a:r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年まで増加を続け、</a:t>
            </a:r>
            <a:r>
              <a:rPr lang="en-US" altLang="ja-JP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102.8 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sz="19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を</a:t>
            </a:r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ピークとしてその後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</a:t>
            </a:r>
            <a:r>
              <a:rPr lang="ja-JP" altLang="en-US" sz="19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過程に移行する</a:t>
            </a:r>
            <a:r>
              <a:rPr lang="ja-JP" altLang="en-US" sz="19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ja-JP" altLang="en-US" sz="1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（出展：川崎市総合計画）</a:t>
            </a:r>
            <a:endParaRPr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ja-JP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dirty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10548" t="20055" r="12916" b="20563"/>
          <a:stretch/>
        </p:blipFill>
        <p:spPr>
          <a:xfrm>
            <a:off x="241569" y="1865897"/>
            <a:ext cx="8578903" cy="49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2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" name="タイトル 4"/>
          <p:cNvSpPr txBox="1">
            <a:spLocks/>
          </p:cNvSpPr>
          <p:nvPr/>
        </p:nvSpPr>
        <p:spPr>
          <a:xfrm>
            <a:off x="260077" y="2853036"/>
            <a:ext cx="8709794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 txBox="1">
            <a:spLocks/>
          </p:cNvSpPr>
          <p:nvPr/>
        </p:nvSpPr>
        <p:spPr>
          <a:xfrm>
            <a:off x="0" y="3283335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ja-JP" altLang="en-US" sz="4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②未来に向け企業は何をすべきか</a:t>
            </a:r>
            <a:r>
              <a:rPr lang="en-US" altLang="ja-JP" sz="4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43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260079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1208858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4820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4821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20" y="6314406"/>
            <a:ext cx="2051596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4823" name="図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99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図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71" y="287984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27584" y="381876"/>
            <a:ext cx="5434044" cy="450259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中小企業家同友会とは？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1545" y="1186235"/>
            <a:ext cx="8353099" cy="511818"/>
          </a:xfrm>
          <a:prstGeom prst="rect">
            <a:avLst/>
          </a:prstGeom>
        </p:spPr>
        <p:txBody>
          <a:bodyPr wrap="square" lIns="80143" tIns="40072" rIns="80143" bIns="40072">
            <a:spAutoFit/>
          </a:bodyPr>
          <a:lstStyle/>
          <a:p>
            <a:pPr lvl="0"/>
            <a:r>
              <a:rPr lang="en-US" altLang="ja-JP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『</a:t>
            </a:r>
            <a:r>
              <a:rPr lang="ja-JP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社長（中小企業）の学校</a:t>
            </a:r>
            <a:r>
              <a:rPr lang="en-US" altLang="ja-JP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』</a:t>
            </a:r>
            <a:r>
              <a:rPr lang="ja-JP" alt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です！！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　　     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endParaRPr lang="ja-JP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1" y="1772816"/>
            <a:ext cx="8320717" cy="5420850"/>
          </a:xfrm>
          <a:prstGeom prst="rect">
            <a:avLst/>
          </a:prstGeom>
          <a:noFill/>
        </p:spPr>
        <p:txBody>
          <a:bodyPr wrap="square" lIns="80143" tIns="40072" rIns="80143" bIns="40072" rtlCol="0">
            <a:spAutoFit/>
          </a:bodyPr>
          <a:lstStyle/>
          <a:p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小企業家同友会は１９５７年、中小企業家自身の手で「中小企業家の自主的な努力と団結の力で、中小企業を守り日本経済の自主的で平和的な発展をめざそう」と日本中小企業家同友会（現東京同友会）が東京に誕生し、神奈川県はそれから８年後に設立。「経営体質の強化」「経営者の能力向上」「経営環境の改善」をめざし活動しています。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dirty="0" smtClean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</a:t>
            </a:r>
            <a:r>
              <a:rPr lang="ja-JP" altLang="ja-JP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同友会の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9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１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．良い会社をつくろう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２．よい経営者になろう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３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．よい経営環境をつくろう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回障害者問題全国交流会 </a:t>
            </a:r>
            <a:r>
              <a:rPr lang="en-US" altLang="ja-JP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神奈川</a:t>
            </a:r>
            <a:r>
              <a:rPr lang="en-US" altLang="ja-JP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：平成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</a:p>
          <a:p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かながわ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雇用創造</a:t>
            </a:r>
            <a:r>
              <a:rPr lang="ja-JP" altLang="en-US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フォーラム</a:t>
            </a:r>
            <a:r>
              <a:rPr lang="en-US" altLang="ja-JP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川崎市特別支援学校模擬面接官</a:t>
            </a:r>
            <a:r>
              <a:rPr lang="en-US" altLang="ja-JP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endParaRPr lang="en-US" altLang="ja-JP" sz="19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900" b="1" dirty="0">
              <a:solidFill>
                <a:prstClr val="black">
                  <a:lumMod val="85000"/>
                  <a:lumOff val="1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zh-TW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障害者</a:t>
            </a:r>
            <a:r>
              <a:rPr lang="ja-JP" altLang="en-US" sz="1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等の実習受入企業マップ</a:t>
            </a:r>
            <a:r>
              <a:rPr lang="en-US" altLang="ja-JP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9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9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障害者</a:t>
            </a:r>
            <a:r>
              <a:rPr lang="zh-TW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実習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推進のため</a:t>
            </a:r>
            <a:r>
              <a:rPr lang="en-US" altLang="ja-JP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9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に公開</a:t>
            </a:r>
            <a:endParaRPr lang="en-US" altLang="ja-JP" sz="19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ja-JP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1900" dirty="0">
              <a:solidFill>
                <a:prstClr val="black">
                  <a:lumMod val="85000"/>
                  <a:lumOff val="15000"/>
                </a:prst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dirty="0">
              <a:solidFill>
                <a:prstClr val="black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805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60078" y="1442144"/>
            <a:ext cx="1514698" cy="19757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0 h 21600"/>
              <a:gd name="T16" fmla="*/ 2147483647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lose/>
              </a:path>
            </a:pathLst>
          </a:custGeom>
          <a:gradFill rotWithShape="0">
            <a:gsLst>
              <a:gs pos="0">
                <a:srgbClr val="E1E8F5"/>
              </a:gs>
              <a:gs pos="50000">
                <a:srgbClr val="C2D1ED"/>
              </a:gs>
              <a:gs pos="100000">
                <a:srgbClr val="9AB5E4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208857" y="1039193"/>
            <a:ext cx="7935143" cy="7255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63"/>
              </a:spcBef>
              <a:buFont typeface="Arial" pitchFamily="34" charset="0"/>
              <a:buChar char="•"/>
              <a:defRPr kumimoji="1" sz="2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5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21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38"/>
              </a:spcBef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5pPr>
            <a:lvl6pPr marL="25146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6pPr>
            <a:lvl7pPr marL="29718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7pPr>
            <a:lvl8pPr marL="34290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8pPr>
            <a:lvl9pPr marL="3886200" indent="-228600" defTabSz="584200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itchFamily="34" charset="0"/>
              <a:buChar char="•"/>
              <a:defRPr kumimoji="1" sz="1900">
                <a:solidFill>
                  <a:schemeClr val="tx1"/>
                </a:solidFill>
                <a:latin typeface="游ゴシック" pitchFamily="50" charset="-128"/>
                <a:ea typeface="游ゴシック" pitchFamily="50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2500">
              <a:solidFill>
                <a:srgbClr val="000000"/>
              </a:solidFill>
              <a:latin typeface="Helvetica Light" charset="0"/>
              <a:ea typeface="ＭＳ Ｐゴシック" pitchFamily="50" charset="-128"/>
            </a:endParaRPr>
          </a:p>
        </p:txBody>
      </p:sp>
      <p:pic>
        <p:nvPicPr>
          <p:cNvPr id="307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" y="54695"/>
            <a:ext cx="1720081" cy="15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7" name="Picture 7" descr="名称未設定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68" y="6335614"/>
            <a:ext cx="2052712" cy="4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79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2" y="301377"/>
            <a:ext cx="141758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 txBox="1">
            <a:spLocks/>
          </p:cNvSpPr>
          <p:nvPr/>
        </p:nvSpPr>
        <p:spPr>
          <a:xfrm>
            <a:off x="260077" y="2853036"/>
            <a:ext cx="8709794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タイトル 4"/>
          <p:cNvSpPr txBox="1">
            <a:spLocks/>
          </p:cNvSpPr>
          <p:nvPr/>
        </p:nvSpPr>
        <p:spPr>
          <a:xfrm>
            <a:off x="0" y="3283335"/>
            <a:ext cx="9144000" cy="86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ja-JP" altLang="en-US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③どんな</a:t>
            </a:r>
            <a:r>
              <a:rPr lang="ja-JP" altLang="en-US" sz="4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ことをして</a:t>
            </a:r>
            <a:r>
              <a:rPr lang="ja-JP" altLang="en-US" sz="4200" b="1" kern="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いる団体なのか</a:t>
            </a:r>
            <a:r>
              <a:rPr lang="en-US" altLang="ja-JP" sz="4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pPr>
              <a:defRPr/>
            </a:pPr>
            <a:endParaRPr lang="ja-JP" altLang="en-US" sz="4200" b="1" kern="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437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0" y="2492897"/>
            <a:ext cx="9144000" cy="1470025"/>
          </a:xfrm>
        </p:spPr>
        <p:txBody>
          <a:bodyPr>
            <a:normAutofit/>
          </a:bodyPr>
          <a:lstStyle/>
          <a:p>
            <a:endParaRPr lang="ja-JP" altLang="en-US" sz="4000" dirty="0"/>
          </a:p>
        </p:txBody>
      </p:sp>
      <p:pic>
        <p:nvPicPr>
          <p:cNvPr id="3074" name="Picture 2" descr="C:\Users\eno.ZENCHI.000\Desktop\IMG_5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eno.ZENCHI.000\Desktop\IMG_5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no.ZENCHI.000\Desktop\20161031_132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ペーパー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190</Words>
  <Application>Microsoft Office PowerPoint</Application>
  <PresentationFormat>画面に合わせる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Helvetica Light</vt:lpstr>
      <vt:lpstr>HGS創英角ｺﾞｼｯｸUB</vt:lpstr>
      <vt:lpstr>HG創英角ｺﾞｼｯｸUB</vt:lpstr>
      <vt:lpstr>HG明朝E</vt:lpstr>
      <vt:lpstr>Meiryo UI</vt:lpstr>
      <vt:lpstr>ＭＳ Ｐゴシック</vt:lpstr>
      <vt:lpstr>游ゴシック</vt:lpstr>
      <vt:lpstr>游ゴシック Light</vt:lpstr>
      <vt:lpstr>Arial</vt:lpstr>
      <vt:lpstr>Calibri</vt:lpstr>
      <vt:lpstr>Constantia</vt:lpstr>
      <vt:lpstr>Helvetica</vt:lpstr>
      <vt:lpstr>Office テーマ</vt:lpstr>
      <vt:lpstr>1_Office テーマ</vt:lpstr>
      <vt:lpstr>中小企業における ダイバーシティ経営の取り組み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脱サラして6年！ 起業して人生がどう変わったか！</dc:title>
  <dc:creator>eno</dc:creator>
  <cp:lastModifiedBy>青池A</cp:lastModifiedBy>
  <cp:revision>208</cp:revision>
  <cp:lastPrinted>2017-06-08T02:48:10Z</cp:lastPrinted>
  <dcterms:created xsi:type="dcterms:W3CDTF">2010-08-20T04:13:34Z</dcterms:created>
  <dcterms:modified xsi:type="dcterms:W3CDTF">2017-06-30T08:55:31Z</dcterms:modified>
</cp:coreProperties>
</file>